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8" r:id="rId3"/>
    <p:sldId id="259" r:id="rId4"/>
    <p:sldId id="262" r:id="rId5"/>
    <p:sldId id="261"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52"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D716C7-31DC-403B-905D-2F1789747F3E}" type="datetimeFigureOut">
              <a:rPr lang="en-US" smtClean="0"/>
              <a:t>7/29/2014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40793A0-CB36-4F3B-8791-EBD0DBD028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0793A0-CB36-4F3B-8791-EBD0DBD028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0793A0-CB36-4F3B-8791-EBD0DBD028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0793A0-CB36-4F3B-8791-EBD0DBD0281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0793A0-CB36-4F3B-8791-EBD0DBD0281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0793A0-CB36-4F3B-8791-EBD0DBD0281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0793A0-CB36-4F3B-8791-EBD0DBD028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0793A0-CB36-4F3B-8791-EBD0DBD0281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D716C7-31DC-403B-905D-2F1789747F3E}" type="datetimeFigureOut">
              <a:rPr lang="en-US" smtClean="0"/>
              <a:t>7/29/2014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0793A0-CB36-4F3B-8791-EBD0DBD028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D716C7-31DC-403B-905D-2F1789747F3E}" type="datetimeFigureOut">
              <a:rPr lang="en-US" smtClean="0"/>
              <a:t>7/29/2014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0793A0-CB36-4F3B-8791-EBD0DBD028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D716C7-31DC-403B-905D-2F1789747F3E}" type="datetimeFigureOut">
              <a:rPr lang="en-US" smtClean="0"/>
              <a:t>7/29/2014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40793A0-CB36-4F3B-8791-EBD0DBD0281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D716C7-31DC-403B-905D-2F1789747F3E}" type="datetimeFigureOut">
              <a:rPr lang="en-US" smtClean="0"/>
              <a:t>7/29/2014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40793A0-CB36-4F3B-8791-EBD0DBD028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Title of Unit: Would You Survive?</a:t>
            </a:r>
          </a:p>
          <a:p>
            <a:r>
              <a:rPr lang="en-US" dirty="0" smtClean="0"/>
              <a:t>By: Jaclyn Jones</a:t>
            </a:r>
          </a:p>
          <a:p>
            <a:r>
              <a:rPr lang="en-US" dirty="0" smtClean="0"/>
              <a:t>School: Loveland High School</a:t>
            </a:r>
          </a:p>
          <a:p>
            <a:r>
              <a:rPr lang="en-US" dirty="0" smtClean="0"/>
              <a:t>Course: Honors Biology</a:t>
            </a:r>
          </a:p>
          <a:p>
            <a:r>
              <a:rPr lang="en-US" dirty="0" smtClean="0"/>
              <a:t>Number of Students: 95</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663938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Big Idea- </a:t>
            </a:r>
            <a:r>
              <a:rPr lang="en-US" dirty="0" smtClean="0"/>
              <a:t>interdependence, sustainability and critical thinking skills to survive in an ecosystem.</a:t>
            </a:r>
          </a:p>
          <a:p>
            <a:r>
              <a:rPr lang="en-US" b="1" dirty="0" smtClean="0"/>
              <a:t>Essential Questions</a:t>
            </a:r>
            <a:r>
              <a:rPr lang="en-US" dirty="0" smtClean="0"/>
              <a:t>- </a:t>
            </a:r>
          </a:p>
          <a:p>
            <a:pPr lvl="1"/>
            <a:r>
              <a:rPr lang="en-US" dirty="0" smtClean="0"/>
              <a:t>How </a:t>
            </a:r>
            <a:r>
              <a:rPr lang="en-US" dirty="0"/>
              <a:t>would you </a:t>
            </a:r>
            <a:r>
              <a:rPr lang="en-US" dirty="0" smtClean="0"/>
              <a:t>survive?</a:t>
            </a:r>
          </a:p>
          <a:p>
            <a:pPr lvl="1"/>
            <a:r>
              <a:rPr lang="en-US" dirty="0" smtClean="0"/>
              <a:t>Would </a:t>
            </a:r>
            <a:r>
              <a:rPr lang="en-US" dirty="0"/>
              <a:t>you survive? </a:t>
            </a:r>
          </a:p>
          <a:p>
            <a:pPr lvl="1"/>
            <a:r>
              <a:rPr lang="en-US" dirty="0" smtClean="0"/>
              <a:t>How </a:t>
            </a:r>
            <a:r>
              <a:rPr lang="en-US" dirty="0"/>
              <a:t>can we life a sustainable life while in this ecosystem?  </a:t>
            </a:r>
            <a:endParaRPr lang="en-US" dirty="0" smtClean="0"/>
          </a:p>
          <a:p>
            <a:pPr lvl="1"/>
            <a:r>
              <a:rPr lang="en-US" dirty="0" smtClean="0"/>
              <a:t>How </a:t>
            </a:r>
            <a:r>
              <a:rPr lang="en-US" dirty="0"/>
              <a:t>do my actions impact the ecosystem I am in?  What types of materials do I need to live?</a:t>
            </a:r>
          </a:p>
          <a:p>
            <a:r>
              <a:rPr lang="en-US" b="1" dirty="0"/>
              <a:t>*The main theme is… How would you survive?</a:t>
            </a:r>
            <a:endParaRPr lang="en-US" dirty="0"/>
          </a:p>
        </p:txBody>
      </p:sp>
      <p:sp>
        <p:nvSpPr>
          <p:cNvPr id="2" name="Title 1"/>
          <p:cNvSpPr>
            <a:spLocks noGrp="1"/>
          </p:cNvSpPr>
          <p:nvPr>
            <p:ph type="title"/>
          </p:nvPr>
        </p:nvSpPr>
        <p:spPr/>
        <p:txBody>
          <a:bodyPr/>
          <a:lstStyle/>
          <a:p>
            <a:r>
              <a:rPr lang="en-US" dirty="0" smtClean="0"/>
              <a:t>Big Idea and Essential Question</a:t>
            </a:r>
            <a:endParaRPr lang="en-US" dirty="0"/>
          </a:p>
        </p:txBody>
      </p:sp>
    </p:spTree>
    <p:extLst>
      <p:ext uri="{BB962C8B-B14F-4D97-AF65-F5344CB8AC3E}">
        <p14:creationId xmlns:p14="http://schemas.microsoft.com/office/powerpoint/2010/main" val="973682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smtClean="0"/>
              <a:t>Challenge</a:t>
            </a:r>
            <a:r>
              <a:rPr lang="en-US" dirty="0" smtClean="0"/>
              <a:t>-</a:t>
            </a:r>
          </a:p>
          <a:p>
            <a:pPr lvl="1"/>
            <a:r>
              <a:rPr lang="en-US" dirty="0" smtClean="0"/>
              <a:t>Survival in a unknown location for a 2 week stay with prior background knowledge and a self made survival kit.</a:t>
            </a:r>
          </a:p>
          <a:p>
            <a:r>
              <a:rPr lang="en-US" b="1" dirty="0" smtClean="0"/>
              <a:t>Samples of some Guiding Questions</a:t>
            </a:r>
            <a:r>
              <a:rPr lang="en-US" dirty="0" smtClean="0"/>
              <a:t>-</a:t>
            </a:r>
          </a:p>
          <a:p>
            <a:r>
              <a:rPr lang="en-US" dirty="0"/>
              <a:t>-</a:t>
            </a:r>
            <a:r>
              <a:rPr lang="en-US" dirty="0" smtClean="0"/>
              <a:t>temperature?</a:t>
            </a:r>
            <a:endParaRPr lang="en-US" sz="4400" dirty="0"/>
          </a:p>
          <a:p>
            <a:r>
              <a:rPr lang="en-US" dirty="0"/>
              <a:t>-water </a:t>
            </a:r>
            <a:r>
              <a:rPr lang="en-US" dirty="0" smtClean="0"/>
              <a:t>availability?</a:t>
            </a:r>
            <a:endParaRPr lang="en-US" sz="4400" dirty="0"/>
          </a:p>
          <a:p>
            <a:r>
              <a:rPr lang="en-US" dirty="0"/>
              <a:t>-food </a:t>
            </a:r>
            <a:r>
              <a:rPr lang="en-US" dirty="0" smtClean="0"/>
              <a:t>availability?</a:t>
            </a:r>
            <a:endParaRPr lang="en-US" sz="4400" dirty="0"/>
          </a:p>
          <a:p>
            <a:r>
              <a:rPr lang="en-US" dirty="0"/>
              <a:t>-what is going to be your shelter?</a:t>
            </a:r>
            <a:endParaRPr lang="en-US" sz="4400" dirty="0"/>
          </a:p>
          <a:p>
            <a:r>
              <a:rPr lang="en-US" dirty="0"/>
              <a:t>-dangers you may come across (</a:t>
            </a:r>
            <a:r>
              <a:rPr lang="en-US" dirty="0" err="1"/>
              <a:t>ie</a:t>
            </a:r>
            <a:r>
              <a:rPr lang="en-US" dirty="0"/>
              <a:t>. Animals who are poisonous, predators, are you living in a war zone)</a:t>
            </a:r>
            <a:endParaRPr lang="en-US" sz="4400" dirty="0"/>
          </a:p>
          <a:p>
            <a:r>
              <a:rPr lang="en-US" dirty="0"/>
              <a:t>-you only can pack so much in your bag, so what are the most important items you need? </a:t>
            </a:r>
            <a:endParaRPr lang="en-US" sz="4400" dirty="0"/>
          </a:p>
          <a:p>
            <a:pPr lvl="1"/>
            <a:endParaRPr lang="en-US" dirty="0"/>
          </a:p>
        </p:txBody>
      </p:sp>
      <p:sp>
        <p:nvSpPr>
          <p:cNvPr id="2" name="Title 1"/>
          <p:cNvSpPr>
            <a:spLocks noGrp="1"/>
          </p:cNvSpPr>
          <p:nvPr>
            <p:ph type="title"/>
          </p:nvPr>
        </p:nvSpPr>
        <p:spPr/>
        <p:txBody>
          <a:bodyPr/>
          <a:lstStyle/>
          <a:p>
            <a:r>
              <a:rPr lang="en-US" dirty="0" smtClean="0"/>
              <a:t>What is the Challenge?</a:t>
            </a:r>
            <a:endParaRPr lang="en-US" dirty="0"/>
          </a:p>
        </p:txBody>
      </p:sp>
    </p:spTree>
    <p:extLst>
      <p:ext uri="{BB962C8B-B14F-4D97-AF65-F5344CB8AC3E}">
        <p14:creationId xmlns:p14="http://schemas.microsoft.com/office/powerpoint/2010/main" val="3432043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fontScale="77500" lnSpcReduction="20000"/>
          </a:bodyPr>
          <a:lstStyle/>
          <a:p>
            <a:r>
              <a:rPr lang="en-US" b="1" dirty="0">
                <a:latin typeface="Arial" panose="020B0604020202020204" pitchFamily="34" charset="0"/>
                <a:cs typeface="Arial" panose="020B0604020202020204" pitchFamily="34" charset="0"/>
              </a:rPr>
              <a:t>Lesson 1 </a:t>
            </a:r>
            <a:r>
              <a:rPr lang="en-US" dirty="0">
                <a:latin typeface="Arial" panose="020B0604020202020204" pitchFamily="34" charset="0"/>
                <a:cs typeface="Arial" panose="020B0604020202020204" pitchFamily="34" charset="0"/>
              </a:rPr>
              <a:t>will focus on gaining student interest to prepare them for the research and they challenge which follows.</a:t>
            </a:r>
          </a:p>
          <a:p>
            <a:pPr marL="457200" indent="-457200"/>
            <a:r>
              <a:rPr lang="en-US" b="1" dirty="0">
                <a:latin typeface="Arial" panose="020B0604020202020204" pitchFamily="34" charset="0"/>
                <a:cs typeface="Arial" panose="020B0604020202020204" pitchFamily="34" charset="0"/>
              </a:rPr>
              <a:t>Activity #1: </a:t>
            </a:r>
            <a:r>
              <a:rPr lang="en-US" dirty="0">
                <a:latin typeface="Arial" panose="020B0604020202020204" pitchFamily="34" charset="0"/>
                <a:cs typeface="Arial" panose="020B0604020202020204" pitchFamily="34" charset="0"/>
              </a:rPr>
              <a:t>Cry in the Wild video and worksheet to gain student interest on survival in a remote location.  </a:t>
            </a:r>
          </a:p>
          <a:p>
            <a:pPr marL="457200" indent="-457200"/>
            <a:r>
              <a:rPr lang="en-US" b="1" dirty="0">
                <a:latin typeface="Arial" panose="020B0604020202020204" pitchFamily="34" charset="0"/>
                <a:cs typeface="Arial" panose="020B0604020202020204" pitchFamily="34" charset="0"/>
              </a:rPr>
              <a:t>Activity #2: </a:t>
            </a:r>
            <a:r>
              <a:rPr lang="en-US" dirty="0">
                <a:latin typeface="Arial" panose="020B0604020202020204" pitchFamily="34" charset="0"/>
                <a:cs typeface="Arial" panose="020B0604020202020204" pitchFamily="34" charset="0"/>
              </a:rPr>
              <a:t>Plane Crash Activity.  Students work in groups to critical think and solve the problem of being stranded.</a:t>
            </a:r>
          </a:p>
          <a:p>
            <a:pPr marL="457200" indent="-457200"/>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Lesson 2 </a:t>
            </a:r>
            <a:r>
              <a:rPr lang="en-US" dirty="0">
                <a:latin typeface="Arial" panose="020B0604020202020204" pitchFamily="34" charset="0"/>
                <a:cs typeface="Arial" panose="020B0604020202020204" pitchFamily="34" charset="0"/>
              </a:rPr>
              <a:t>will focus on the research of each biome. </a:t>
            </a:r>
          </a:p>
          <a:p>
            <a:pPr marL="457200" indent="-457200"/>
            <a:r>
              <a:rPr lang="en-US" b="1" dirty="0">
                <a:latin typeface="Arial" panose="020B0604020202020204" pitchFamily="34" charset="0"/>
                <a:cs typeface="Arial" panose="020B0604020202020204" pitchFamily="34" charset="0"/>
              </a:rPr>
              <a:t>Activity #3 </a:t>
            </a:r>
            <a:r>
              <a:rPr lang="en-US" dirty="0">
                <a:latin typeface="Arial" panose="020B0604020202020204" pitchFamily="34" charset="0"/>
                <a:cs typeface="Arial" panose="020B0604020202020204" pitchFamily="34" charset="0"/>
              </a:rPr>
              <a:t>is having students research all of the biomes (especially for the OGT) they will engage in research by making a biome booklet.  </a:t>
            </a:r>
          </a:p>
          <a:p>
            <a:pPr marL="457200" indent="-457200"/>
            <a:r>
              <a:rPr lang="en-US" b="1" dirty="0">
                <a:latin typeface="Arial" panose="020B0604020202020204" pitchFamily="34" charset="0"/>
                <a:cs typeface="Arial" panose="020B0604020202020204" pitchFamily="34" charset="0"/>
              </a:rPr>
              <a:t>Activity #4 </a:t>
            </a:r>
            <a:r>
              <a:rPr lang="en-US" dirty="0">
                <a:latin typeface="Arial" panose="020B0604020202020204" pitchFamily="34" charset="0"/>
                <a:cs typeface="Arial" panose="020B0604020202020204" pitchFamily="34" charset="0"/>
              </a:rPr>
              <a:t>is to build a survival kit based on your location.  This is where students will begin the challenge for this unit.  They will be developing a survival kit to help them stay alive for a two week stretch in the biome they will be stranded.  </a:t>
            </a:r>
          </a:p>
          <a:p>
            <a:endParaRPr lang="en-US" dirty="0"/>
          </a:p>
        </p:txBody>
      </p:sp>
      <p:sp>
        <p:nvSpPr>
          <p:cNvPr id="2" name="Title 1"/>
          <p:cNvSpPr>
            <a:spLocks noGrp="1"/>
          </p:cNvSpPr>
          <p:nvPr>
            <p:ph type="title"/>
          </p:nvPr>
        </p:nvSpPr>
        <p:spPr/>
        <p:txBody>
          <a:bodyPr/>
          <a:lstStyle/>
          <a:p>
            <a:r>
              <a:rPr lang="en-US" dirty="0" smtClean="0"/>
              <a:t>Activities </a:t>
            </a:r>
            <a:endParaRPr lang="en-US" dirty="0"/>
          </a:p>
        </p:txBody>
      </p:sp>
      <p:pic>
        <p:nvPicPr>
          <p:cNvPr id="4" name="Picture 2" descr="C:\Users\jonesja\Downloads\photo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1889" y="-316"/>
            <a:ext cx="1962111" cy="147158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0548" y="5341753"/>
            <a:ext cx="2054225" cy="1541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2215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Student Learning</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178494" cy="3713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7481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ct val="50000"/>
              </a:spcBef>
            </a:pPr>
            <a:r>
              <a:rPr lang="en-US" b="1" dirty="0" smtClean="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-Relate previous knowledge to a specific location to come up with a survival plan.</a:t>
            </a:r>
          </a:p>
          <a:p>
            <a:pPr>
              <a:spcBef>
                <a:spcPct val="50000"/>
              </a:spcBef>
            </a:pPr>
            <a:r>
              <a:rPr lang="en-US" b="1" dirty="0" smtClean="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-Environmental Engineering, Conservation Engineering, Medical Engineering</a:t>
            </a:r>
          </a:p>
          <a:p>
            <a:pPr>
              <a:spcBef>
                <a:spcPct val="50000"/>
              </a:spcBef>
            </a:pPr>
            <a:r>
              <a:rPr lang="en-US" b="1" dirty="0" smtClean="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 Global relevant fields such as global warming, technology, sustainability, and critical thinking on how to solve environmental issues in the world or specifically areas around them.</a:t>
            </a:r>
            <a:endParaRPr lang="en-US" sz="8000" dirty="0" smtClean="0">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lstStyle/>
          <a:p>
            <a:r>
              <a:rPr lang="en-US" dirty="0" smtClean="0"/>
              <a:t>ASC</a:t>
            </a:r>
            <a:endParaRPr lang="en-US" dirty="0"/>
          </a:p>
        </p:txBody>
      </p:sp>
    </p:spTree>
    <p:extLst>
      <p:ext uri="{BB962C8B-B14F-4D97-AF65-F5344CB8AC3E}">
        <p14:creationId xmlns:p14="http://schemas.microsoft.com/office/powerpoint/2010/main" val="3326260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t>The Good</a:t>
            </a:r>
            <a:r>
              <a:rPr lang="en-US" dirty="0" smtClean="0"/>
              <a:t>: </a:t>
            </a:r>
          </a:p>
          <a:p>
            <a:r>
              <a:rPr lang="en-US" dirty="0" smtClean="0"/>
              <a:t>Students were really involved and loved the lesson, I received really good feedback.</a:t>
            </a:r>
          </a:p>
          <a:p>
            <a:r>
              <a:rPr lang="en-US" dirty="0" smtClean="0"/>
              <a:t>Students met the objectives of the unit and all lessons.</a:t>
            </a:r>
          </a:p>
          <a:p>
            <a:r>
              <a:rPr lang="en-US" dirty="0" smtClean="0"/>
              <a:t>Students were able to work together and really analyze the challenge put in front of them.  They worked well solving problems and working as one.</a:t>
            </a:r>
          </a:p>
          <a:p>
            <a:endParaRPr lang="en-US" dirty="0" smtClean="0"/>
          </a:p>
          <a:p>
            <a:r>
              <a:rPr lang="en-US" b="1" dirty="0" smtClean="0"/>
              <a:t>The Bad</a:t>
            </a:r>
            <a:r>
              <a:rPr lang="en-US" dirty="0" smtClean="0"/>
              <a:t>:</a:t>
            </a:r>
          </a:p>
          <a:p>
            <a:r>
              <a:rPr lang="en-US" dirty="0" smtClean="0">
                <a:latin typeface="Arial" panose="020B0604020202020204" pitchFamily="34" charset="0"/>
                <a:cs typeface="Arial" panose="020B0604020202020204" pitchFamily="34" charset="0"/>
              </a:rPr>
              <a:t>This unit took a lot of time, I will have to condense it next time.</a:t>
            </a:r>
          </a:p>
          <a:p>
            <a:r>
              <a:rPr lang="en-US" dirty="0" smtClean="0">
                <a:latin typeface="Arial" panose="020B0604020202020204" pitchFamily="34" charset="0"/>
                <a:cs typeface="Arial" panose="020B0604020202020204" pitchFamily="34" charset="0"/>
              </a:rPr>
              <a:t> I had to change some of my locations for my challenge because they were “too remote” or “not remote enough” to have the students properly work on the project and meet all of the requirements.</a:t>
            </a:r>
          </a:p>
          <a:p>
            <a:endParaRPr lang="en-US" dirty="0"/>
          </a:p>
        </p:txBody>
      </p:sp>
      <p:sp>
        <p:nvSpPr>
          <p:cNvPr id="2" name="Title 1"/>
          <p:cNvSpPr>
            <a:spLocks noGrp="1"/>
          </p:cNvSpPr>
          <p:nvPr>
            <p:ph type="title"/>
          </p:nvPr>
        </p:nvSpPr>
        <p:spPr/>
        <p:txBody>
          <a:bodyPr/>
          <a:lstStyle/>
          <a:p>
            <a:r>
              <a:rPr lang="en-US" dirty="0" smtClean="0"/>
              <a:t>Reflection</a:t>
            </a:r>
            <a:endParaRPr lang="en-US" dirty="0"/>
          </a:p>
        </p:txBody>
      </p:sp>
    </p:spTree>
    <p:extLst>
      <p:ext uri="{BB962C8B-B14F-4D97-AF65-F5344CB8AC3E}">
        <p14:creationId xmlns:p14="http://schemas.microsoft.com/office/powerpoint/2010/main" val="2103477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TotalTime>
  <Words>532</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Introduction</vt:lpstr>
      <vt:lpstr>Big Idea and Essential Question</vt:lpstr>
      <vt:lpstr>What is the Challenge?</vt:lpstr>
      <vt:lpstr>Activities </vt:lpstr>
      <vt:lpstr>Evidence of Student Learning</vt:lpstr>
      <vt:lpstr>ASC</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Jaclyn Jones</dc:creator>
  <cp:lastModifiedBy>Debora A Liberi</cp:lastModifiedBy>
  <cp:revision>7</cp:revision>
  <dcterms:created xsi:type="dcterms:W3CDTF">2014-04-03T17:14:25Z</dcterms:created>
  <dcterms:modified xsi:type="dcterms:W3CDTF">2014-07-29T20:58:20Z</dcterms:modified>
</cp:coreProperties>
</file>